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8" r:id="rId2"/>
    <p:sldMasterId id="2147483730" r:id="rId3"/>
  </p:sldMasterIdLst>
  <p:notesMasterIdLst>
    <p:notesMasterId r:id="rId23"/>
  </p:notesMasterIdLst>
  <p:sldIdLst>
    <p:sldId id="256" r:id="rId4"/>
    <p:sldId id="27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6" r:id="rId13"/>
    <p:sldId id="264" r:id="rId14"/>
    <p:sldId id="274" r:id="rId15"/>
    <p:sldId id="266" r:id="rId16"/>
    <p:sldId id="267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ECED3-DB31-40BC-9F6D-2E7FCA63114C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69834-FF13-40F9-829E-1BBEAE190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3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C74F-8429-4686-A201-F02120734A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C74F-8429-4686-A201-F02120734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0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8C74F-8429-4686-A201-F02120734A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54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C74F-8429-4686-A201-F02120734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1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2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3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63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7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4593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1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68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86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5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30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01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58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77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09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672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55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57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08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49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54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82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36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8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7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6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0714-AA39-484B-A441-85B5B36075C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5957-6A28-4509-9290-A23A538B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6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8F124A50-DB44-4B55-88D7-B0F7735914C1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05E8DB9-D303-47DA-8ED4-4D9842BBBC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6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Finding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SIYENZA GUIDANCE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Index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SIYENZA GUIDANCE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90" y="111967"/>
            <a:ext cx="10691325" cy="867747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HIV Index Testing (for all positives identified through PICT): </a:t>
            </a:r>
            <a:r>
              <a:rPr lang="en-US" sz="3600" b="1" dirty="0" smtClean="0">
                <a:solidFill>
                  <a:srgbClr val="FF0000"/>
                </a:solidFill>
              </a:rPr>
              <a:t>Facility Checklist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988685"/>
              </p:ext>
            </p:extLst>
          </p:nvPr>
        </p:nvGraphicFramePr>
        <p:xfrm>
          <a:off x="447870" y="1225131"/>
          <a:ext cx="10608906" cy="5565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7002">
                  <a:extLst>
                    <a:ext uri="{9D8B030D-6E8A-4147-A177-3AD203B41FA5}">
                      <a16:colId xmlns:a16="http://schemas.microsoft.com/office/drawing/2014/main" val="2760122645"/>
                    </a:ext>
                  </a:extLst>
                </a:gridCol>
                <a:gridCol w="1291894">
                  <a:extLst>
                    <a:ext uri="{9D8B030D-6E8A-4147-A177-3AD203B41FA5}">
                      <a16:colId xmlns:a16="http://schemas.microsoft.com/office/drawing/2014/main" val="4009191234"/>
                    </a:ext>
                  </a:extLst>
                </a:gridCol>
                <a:gridCol w="3970010">
                  <a:extLst>
                    <a:ext uri="{9D8B030D-6E8A-4147-A177-3AD203B41FA5}">
                      <a16:colId xmlns:a16="http://schemas.microsoft.com/office/drawing/2014/main" val="1655154558"/>
                    </a:ext>
                  </a:extLst>
                </a:gridCol>
              </a:tblGrid>
              <a:tr h="4098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Question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Yes/ NO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If “NO” recommend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3608663579"/>
                  </a:ext>
                </a:extLst>
              </a:tr>
              <a:tr h="44577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Have all counselors in the facility been trained on index testing?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IP to plan a training for the facility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2581644993"/>
                  </a:ext>
                </a:extLst>
              </a:tr>
              <a:tr h="1166585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Is index testing being implemented in the facility? 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-IP to plan a refresher/training for all implementers in the facility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 Identify an index champion to monitor implementation of index testing &amp; the cascade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-If it’s only the implementing partner service providers implementing index testing in this facility, recommend a refresher and mentoring for DOH staff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1437120426"/>
                  </a:ext>
                </a:extLst>
              </a:tr>
              <a:tr h="60487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Is index testing being prioritized for newly diagnosed, unsuppressed viral load and pregnant women?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IP to recommend prioritizing clients likely to be infectious before those stable on treatment (e.g. adherence clubs)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2784556790"/>
                  </a:ext>
                </a:extLst>
              </a:tr>
              <a:tr h="833275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Is there an index testing register / new revised NDOH register with index testing variables being utilized by the facility?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IP to print the index testing register and orientate implementers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absence of register, IP to provide files for index data tools.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2739190068"/>
                  </a:ext>
                </a:extLst>
              </a:tr>
              <a:tr h="598569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Is there an index testing barometer in the facility?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If yes is it being populated monthly?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IP to distribute the barometer populated with index testing targets for the facility and monitor monthly.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2262945015"/>
                  </a:ext>
                </a:extLst>
              </a:tr>
              <a:tr h="666620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</a:rPr>
                        <a:t>Do counsellors have index testing SOP’s visible in the counselling rooms?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IP to print, laminate and distribute pocket size index testing SOP’s (Options for Index Testing, Steps for Index and Tips for partner Elicitation) </a:t>
                      </a:r>
                      <a:r>
                        <a:rPr lang="en-US" sz="1200" dirty="0" smtClean="0">
                          <a:effectLst/>
                        </a:rPr>
                        <a:t>(See next 7 slides for examples)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3722001846"/>
                  </a:ext>
                </a:extLst>
              </a:tr>
              <a:tr h="636733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</a:t>
                      </a:r>
                      <a:r>
                        <a:rPr lang="en-US" sz="12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community outreach team responsible for tracing and testing partners and children of PLHIV in the community?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IP should have an outreach team or CBO responsible for tracing, testing and linking all listed contacts of PLHIV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23" marR="47523" marT="0" marB="0"/>
                </a:tc>
                <a:extLst>
                  <a:ext uri="{0D108BD9-81ED-4DB2-BD59-A6C34878D82A}">
                    <a16:rowId xmlns:a16="http://schemas.microsoft.com/office/drawing/2014/main" val="760732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4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343" y="2108719"/>
            <a:ext cx="9758265" cy="3303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/>
              <a:t>EXAMPLES OF INDEX TESTING Q CARDS/ </a:t>
            </a:r>
            <a:r>
              <a:rPr lang="en-US" sz="7200" dirty="0" smtClean="0"/>
              <a:t>SOP’s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8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158750"/>
            <a:ext cx="12192000" cy="115728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Q CARD- What are the 7 steps of index testing?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1630" y="1313395"/>
            <a:ext cx="10746658" cy="400110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Step 1.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 Index Testing Services to the Index Client during pre-test session or PMTCT/ART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1631" y="1713506"/>
            <a:ext cx="10746658" cy="766111"/>
            <a:chOff x="347970" y="1696489"/>
            <a:chExt cx="11680722" cy="768758"/>
          </a:xfrm>
        </p:grpSpPr>
        <p:sp>
          <p:nvSpPr>
            <p:cNvPr id="7" name="TextBox 6"/>
            <p:cNvSpPr txBox="1"/>
            <p:nvPr/>
          </p:nvSpPr>
          <p:spPr>
            <a:xfrm>
              <a:off x="347970" y="2065137"/>
              <a:ext cx="11680722" cy="400110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2.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Obtain a list of sex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partners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and biological children &lt; 15 with unknown HIV status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756788" y="1696489"/>
              <a:ext cx="0" cy="3339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01631" y="2479617"/>
            <a:ext cx="10746657" cy="773713"/>
            <a:chOff x="2413819" y="2244884"/>
            <a:chExt cx="7698658" cy="1228007"/>
          </a:xfrm>
        </p:grpSpPr>
        <p:sp>
          <p:nvSpPr>
            <p:cNvPr id="8" name="TextBox 7"/>
            <p:cNvSpPr txBox="1"/>
            <p:nvPr/>
          </p:nvSpPr>
          <p:spPr>
            <a:xfrm>
              <a:off x="2413819" y="2765005"/>
              <a:ext cx="7698658" cy="70788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3.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Conduct an intimate partner violence (IPV)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risk assessment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 each named partner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997060" y="2244884"/>
              <a:ext cx="5490" cy="52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23826" y="3253330"/>
            <a:ext cx="11839574" cy="734264"/>
            <a:chOff x="451208" y="3165116"/>
            <a:chExt cx="11397738" cy="764739"/>
          </a:xfrm>
        </p:grpSpPr>
        <p:sp>
          <p:nvSpPr>
            <p:cNvPr id="9" name="TextBox 8"/>
            <p:cNvSpPr txBox="1"/>
            <p:nvPr/>
          </p:nvSpPr>
          <p:spPr>
            <a:xfrm>
              <a:off x="451208" y="3529745"/>
              <a:ext cx="11397738" cy="40011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4.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Determine the preferred method of partner notification or child testing for each named partner/child 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730100" y="3165116"/>
              <a:ext cx="0" cy="3339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23826" y="3987595"/>
            <a:ext cx="11839574" cy="699791"/>
            <a:chOff x="687" y="3929853"/>
            <a:chExt cx="12651987" cy="760284"/>
          </a:xfrm>
        </p:grpSpPr>
        <p:sp>
          <p:nvSpPr>
            <p:cNvPr id="10" name="TextBox 9"/>
            <p:cNvSpPr txBox="1"/>
            <p:nvPr/>
          </p:nvSpPr>
          <p:spPr>
            <a:xfrm>
              <a:off x="687" y="4255439"/>
              <a:ext cx="12651987" cy="434698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5.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all named partners and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biological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children &lt;15 with unknown status using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preferred approach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864583" y="3929853"/>
              <a:ext cx="0" cy="3339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1630" y="4738856"/>
            <a:ext cx="10746658" cy="635690"/>
            <a:chOff x="582968" y="4655548"/>
            <a:chExt cx="10746658" cy="752934"/>
          </a:xfrm>
        </p:grpSpPr>
        <p:sp>
          <p:nvSpPr>
            <p:cNvPr id="11" name="TextBox 10"/>
            <p:cNvSpPr txBox="1"/>
            <p:nvPr/>
          </p:nvSpPr>
          <p:spPr>
            <a:xfrm>
              <a:off x="582968" y="4989487"/>
              <a:ext cx="10746658" cy="418995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6.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Record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outcomes of partner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notification and family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testing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592526" y="4655548"/>
              <a:ext cx="0" cy="3339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01630" y="5369245"/>
            <a:ext cx="10746658" cy="754400"/>
            <a:chOff x="601630" y="5389597"/>
            <a:chExt cx="10746658" cy="734048"/>
          </a:xfrm>
        </p:grpSpPr>
        <p:sp>
          <p:nvSpPr>
            <p:cNvPr id="12" name="TextBox 11"/>
            <p:cNvSpPr txBox="1"/>
            <p:nvPr/>
          </p:nvSpPr>
          <p:spPr>
            <a:xfrm>
              <a:off x="601630" y="5723535"/>
              <a:ext cx="10746658" cy="400110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Step 7.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Provide appropriate services for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children and partner(s)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based on HIV status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622557" y="5389597"/>
              <a:ext cx="0" cy="3339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8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/>
          <p:nvPr/>
        </p:nvCxnSpPr>
        <p:spPr>
          <a:xfrm flipH="1">
            <a:off x="6573843" y="4279251"/>
            <a:ext cx="2560" cy="72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627398" y="5035446"/>
            <a:ext cx="781116" cy="22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39368" y="1399467"/>
            <a:ext cx="2708861" cy="776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 Index Testing Services to the </a:t>
            </a:r>
            <a:r>
              <a:rPr lang="en-US" sz="1000" dirty="0">
                <a:solidFill>
                  <a:srgbClr val="0E254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Client during pre-test session or PMTCT/ART visit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794822" y="1324947"/>
            <a:ext cx="30875" cy="52631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39368" y="2327496"/>
            <a:ext cx="2700282" cy="4340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Obtain a list of sex and needle-sharing partners and biological children &lt; 12 with unknown HIV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9368" y="2986514"/>
            <a:ext cx="2733527" cy="390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Screen all named partners for intimate partner violence (IPV)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94725" y="3599267"/>
            <a:ext cx="2757464" cy="776745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Determine the preferred method of partner notification or child testing for each named partner/child and record on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 Information Form and/or Biological Children Form</a:t>
            </a:r>
            <a:endParaRPr lang="en-US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5476" y="4805172"/>
            <a:ext cx="2660809" cy="4244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</a:t>
            </a:r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5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Visit all named partners and test all biological children &lt;15 with unknown status using the preferred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9583" y="5473074"/>
            <a:ext cx="2665551" cy="4340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Record partner notification and family testing outcomes on the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 of Testing Forms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97466" y="1449416"/>
            <a:ext cx="3839866" cy="5127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Testing Talking Points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introduce partner/family testing to the index client and complete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Client Information </a:t>
            </a: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endParaRPr lang="en-US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60158" y="2157136"/>
            <a:ext cx="3526920" cy="4932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Partner/Children Elicitation Forms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record partner(s)’/child(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)’s names and contact information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4423" y="2701887"/>
            <a:ext cx="2880258" cy="6014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 Information Form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document results of IPV screening and preferred partner notification and/or child testing method. 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 one form for each named 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27398" y="2732792"/>
            <a:ext cx="2559235" cy="577780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Exclude </a:t>
            </a:r>
            <a:r>
              <a:rPr lang="en-US" sz="1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partner/s </a:t>
            </a: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posing a high risk of IPV; refer index client to IPV/OVC </a:t>
            </a:r>
            <a:r>
              <a:rPr lang="en-US" sz="1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are  </a:t>
            </a: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and discuss other options for disclosure.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83155" y="3497286"/>
            <a:ext cx="1318597" cy="1021082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Referral: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Coach client on joint disclosure; Make a plan for when and where joint disclosure will take place; Offer HTS to partner.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01566" y="3446797"/>
            <a:ext cx="1506289" cy="1082656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Mutual agreement Referral: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referral card and disclosure script; agree that client will refer partner or bring the child for HTS within 7 days</a:t>
            </a:r>
            <a:r>
              <a:rPr lang="en-US" sz="9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67598" y="3474554"/>
            <a:ext cx="1423749" cy="1043814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Provider Referral: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Initiate partner 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visit scripts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Based: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a day/time the provider will test the child(</a:t>
            </a: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in the home.</a:t>
            </a:r>
          </a:p>
          <a:p>
            <a:pPr algn="ctr"/>
            <a:endParaRPr lang="en-US" sz="675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81282" y="4740811"/>
            <a:ext cx="2227292" cy="525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partner successfully contacted?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the child tested? </a:t>
            </a:r>
          </a:p>
        </p:txBody>
      </p:sp>
      <p:sp>
        <p:nvSpPr>
          <p:cNvPr id="20" name="Rectangle 19"/>
          <p:cNvSpPr/>
          <p:nvPr/>
        </p:nvSpPr>
        <p:spPr>
          <a:xfrm rot="19484697">
            <a:off x="6270210" y="4956853"/>
            <a:ext cx="295988" cy="181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 </a:t>
            </a:r>
            <a:endParaRPr lang="en-US" sz="675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 rot="2170670">
            <a:off x="8988200" y="4933763"/>
            <a:ext cx="439268" cy="238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675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52492" y="5418772"/>
            <a:ext cx="2304660" cy="5581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 successful partner contact or child test (including HIV status) on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 of Partner/Children Testing Form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10306" y="5365748"/>
            <a:ext cx="2343833" cy="6157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 Referral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initiate provider referral for partners or home testing for children after 7 days; otherwise record unsuccessful contact on </a:t>
            </a: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 of Partner/Children Testing Form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/>
          <p:cNvCxnSpPr>
            <a:stCxn id="10" idx="2"/>
          </p:cNvCxnSpPr>
          <p:nvPr/>
        </p:nvCxnSpPr>
        <p:spPr>
          <a:xfrm>
            <a:off x="7617399" y="1962122"/>
            <a:ext cx="67136" cy="19720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862057" y="2764453"/>
            <a:ext cx="0" cy="11857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83568" y="227886"/>
            <a:ext cx="902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Detailed Steps </a:t>
            </a:r>
            <a:r>
              <a:rPr lang="en-US" sz="3600" b="1" u="sng" dirty="0"/>
              <a:t>for Index Testing Services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5556191" y="3370637"/>
            <a:ext cx="5397948" cy="5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2" idx="3"/>
            <a:endCxn id="13" idx="1"/>
          </p:cNvCxnSpPr>
          <p:nvPr/>
        </p:nvCxnSpPr>
        <p:spPr>
          <a:xfrm>
            <a:off x="7814681" y="3002633"/>
            <a:ext cx="812717" cy="190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681880" y="3376312"/>
            <a:ext cx="1" cy="105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307774" y="3368737"/>
            <a:ext cx="1" cy="105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681877" y="3307615"/>
            <a:ext cx="0" cy="68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34638" y="5154371"/>
            <a:ext cx="350922" cy="220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537332" y="3361827"/>
            <a:ext cx="1" cy="105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447464" y="3364450"/>
            <a:ext cx="1" cy="105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08474" y="4275369"/>
            <a:ext cx="2560" cy="72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907855" y="4418989"/>
            <a:ext cx="8611" cy="408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939583" y="6058233"/>
            <a:ext cx="2660809" cy="566143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Provide appropriate services for children based on HIV status,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seroconcordant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/discordant partners, or work to support disclosure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55397" y="2986514"/>
            <a:ext cx="5435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408514" y="3473250"/>
            <a:ext cx="1639002" cy="995229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Referral: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Coach client on disclosure; Provide “Tips for Telling Your Partner about HIV” and referral slip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Based: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an appointment to test biological 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children &lt;15</a:t>
            </a:r>
          </a:p>
        </p:txBody>
      </p:sp>
    </p:spTree>
    <p:extLst>
      <p:ext uri="{BB962C8B-B14F-4D97-AF65-F5344CB8AC3E}">
        <p14:creationId xmlns:p14="http://schemas.microsoft.com/office/powerpoint/2010/main" val="11047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560438"/>
            <a:ext cx="10772775" cy="5751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/>
              <a:t>Five Tips for Partner Elicitation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787" y="1215746"/>
            <a:ext cx="7298636" cy="474651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 Introduce partner notification in pre-test counseling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Use appropriate questions/ language to ask about partner(s) and children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Assure clients of the confidentiality of services:  partners will be traced and be offered testing for the ‘National HTS campaign’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There is no need for client to disclose their HIV status, partners will be traced and offered a test anonymously.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Use humor and slang to </a:t>
            </a:r>
            <a:r>
              <a:rPr lang="en-US" sz="2000" dirty="0" smtClean="0"/>
              <a:t>probe for additional partners and make </a:t>
            </a:r>
            <a:r>
              <a:rPr lang="en-US" sz="2000" dirty="0"/>
              <a:t>clients feel comfortable with </a:t>
            </a:r>
            <a:r>
              <a:rPr lang="en-US" sz="2000" dirty="0" smtClean="0"/>
              <a:t>you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Use brief motivational interviewing to create rapport with clients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Act natural and do not make the elicitation weird/ judgmental  and stressful for the client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20" y="1577731"/>
            <a:ext cx="3915697" cy="1404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33" r="6875"/>
          <a:stretch/>
        </p:blipFill>
        <p:spPr>
          <a:xfrm>
            <a:off x="8355093" y="2745189"/>
            <a:ext cx="3277354" cy="24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24" y="499533"/>
            <a:ext cx="10949376" cy="729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Humor and Appropriate Slang to Probe and Make the Client Feel Comfortable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76" y="2336213"/>
            <a:ext cx="2730578" cy="3856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5384" y="-28775025"/>
            <a:ext cx="3227175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5413" y="-28775025"/>
            <a:ext cx="387261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88" y="2336213"/>
            <a:ext cx="2659772" cy="3768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80623" y="1229305"/>
            <a:ext cx="1123315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8273" lvl="2" indent="-34121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After client responds about ‘main partner’,  probe </a:t>
            </a:r>
            <a:r>
              <a:rPr lang="en-US" sz="1400" dirty="0">
                <a:latin typeface="Calibri" panose="020F0502020204030204" pitchFamily="34" charset="0"/>
              </a:rPr>
              <a:t>for additional partners using slang </a:t>
            </a:r>
            <a:r>
              <a:rPr lang="en-US" sz="1400" dirty="0" smtClean="0">
                <a:latin typeface="Calibri" panose="020F0502020204030204" pitchFamily="34" charset="0"/>
              </a:rPr>
              <a:t>terms that are common in the community </a:t>
            </a:r>
          </a:p>
          <a:p>
            <a:pPr marL="798273" lvl="2" indent="-34121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Ask expert clients, including AGYW, to give you popular terms used in the community</a:t>
            </a:r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99" y="2475169"/>
            <a:ext cx="2620144" cy="26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178307"/>
            <a:ext cx="10896598" cy="129653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Slang 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Terms used by men</a:t>
            </a:r>
            <a:endParaRPr lang="en-US" sz="4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33402" y="1464556"/>
            <a:ext cx="3441438" cy="4733177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iKati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Ikhwapha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umakhwapheni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Sugar Baby</a:t>
            </a: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Ohlekisana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naye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(older men) 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Ume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ngomlenze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owodwa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ngempela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? (Probing ) </a:t>
            </a: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i-Vrou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uMuntu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wakho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Oncokola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Naye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Moghel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Wifey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Bae 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Baby mamma</a:t>
            </a:r>
          </a:p>
          <a:p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Sparewheel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648307" y="1719116"/>
            <a:ext cx="3188265" cy="422405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err="1" smtClean="0"/>
              <a:t>Stokko</a:t>
            </a:r>
            <a:endParaRPr lang="en-US" sz="1800" dirty="0" smtClean="0"/>
          </a:p>
          <a:p>
            <a:r>
              <a:rPr lang="en-US" sz="1800" dirty="0" err="1" smtClean="0"/>
              <a:t>Nyatsi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Side dish/ side kick/ side chick/side speck</a:t>
            </a:r>
          </a:p>
          <a:p>
            <a:r>
              <a:rPr lang="en-US" sz="1800" dirty="0" err="1"/>
              <a:t>o</a:t>
            </a:r>
            <a:r>
              <a:rPr lang="en-US" sz="1800" dirty="0" err="1" smtClean="0"/>
              <a:t>Mamncane</a:t>
            </a:r>
            <a:r>
              <a:rPr lang="en-US" sz="1800" dirty="0" smtClean="0"/>
              <a:t> </a:t>
            </a:r>
          </a:p>
          <a:p>
            <a:r>
              <a:rPr lang="en-US" sz="1800" dirty="0" err="1"/>
              <a:t>o</a:t>
            </a:r>
            <a:r>
              <a:rPr lang="en-US" sz="1800" dirty="0" err="1" smtClean="0"/>
              <a:t>Sisterz</a:t>
            </a:r>
            <a:endParaRPr lang="en-US" sz="1800" dirty="0" smtClean="0"/>
          </a:p>
          <a:p>
            <a:r>
              <a:rPr lang="en-US" sz="1800" dirty="0" err="1" smtClean="0"/>
              <a:t>Medi</a:t>
            </a:r>
            <a:endParaRPr lang="en-US" sz="1800" dirty="0" smtClean="0"/>
          </a:p>
          <a:p>
            <a:r>
              <a:rPr lang="en-US" sz="1800" dirty="0" err="1" smtClean="0"/>
              <a:t>iThekeni</a:t>
            </a:r>
            <a:endParaRPr lang="en-US" sz="1800" dirty="0" smtClean="0"/>
          </a:p>
          <a:p>
            <a:r>
              <a:rPr lang="en-US" sz="1800" dirty="0" smtClean="0"/>
              <a:t>Cherrie</a:t>
            </a:r>
          </a:p>
          <a:p>
            <a:r>
              <a:rPr lang="en-US" sz="1800" dirty="0" err="1" smtClean="0"/>
              <a:t>uMadam</a:t>
            </a:r>
            <a:endParaRPr lang="en-US" sz="1800" dirty="0" smtClean="0"/>
          </a:p>
          <a:p>
            <a:r>
              <a:rPr lang="en-US" sz="1800" dirty="0" err="1" smtClean="0"/>
              <a:t>oMaBhebeza</a:t>
            </a:r>
            <a:endParaRPr lang="en-US" sz="1800" dirty="0" smtClean="0"/>
          </a:p>
          <a:p>
            <a:r>
              <a:rPr lang="en-US" sz="1800" dirty="0" err="1" smtClean="0"/>
              <a:t>Mghwanthi</a:t>
            </a:r>
            <a:endParaRPr lang="en-US" sz="1800" dirty="0" smtClean="0"/>
          </a:p>
          <a:p>
            <a:r>
              <a:rPr lang="en-US" sz="1800" dirty="0" err="1" smtClean="0"/>
              <a:t>Khwaps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507" y="5719156"/>
            <a:ext cx="1755800" cy="957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9" y="254005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118" y="178308"/>
            <a:ext cx="11226282" cy="99418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Possible Slang 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Terms used by women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2788" y="1430594"/>
            <a:ext cx="4186534" cy="462497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Umngani</a:t>
            </a:r>
            <a:r>
              <a:rPr lang="en-US" dirty="0" smtClean="0"/>
              <a:t> </a:t>
            </a:r>
            <a:r>
              <a:rPr lang="en-US" dirty="0" err="1" smtClean="0"/>
              <a:t>wesilisisa</a:t>
            </a:r>
            <a:r>
              <a:rPr lang="en-US" dirty="0" smtClean="0"/>
              <a:t> (Appropriate for older women) </a:t>
            </a:r>
          </a:p>
          <a:p>
            <a:r>
              <a:rPr lang="en-US" dirty="0" err="1" smtClean="0"/>
              <a:t>Ishende</a:t>
            </a:r>
            <a:endParaRPr lang="en-US" dirty="0" smtClean="0"/>
          </a:p>
          <a:p>
            <a:r>
              <a:rPr lang="en-US" dirty="0" smtClean="0"/>
              <a:t>Minister of Finance/ Housing/Transport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Minister of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wobumnandi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Sugar Daddy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U-Baba</a:t>
            </a:r>
          </a:p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uMuntu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wakho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uMy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person (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Mperson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Isidikiselo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Ikhwapha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makhwapheni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Fun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946489" y="1172497"/>
            <a:ext cx="3970327" cy="488306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Daddy </a:t>
            </a:r>
          </a:p>
          <a:p>
            <a:r>
              <a:rPr lang="en-US" sz="2000" dirty="0" err="1" smtClean="0"/>
              <a:t>Brotherz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Mjita</a:t>
            </a:r>
            <a:endParaRPr lang="en-US" sz="2000" dirty="0" smtClean="0"/>
          </a:p>
          <a:p>
            <a:r>
              <a:rPr lang="en-US" sz="2000" dirty="0" smtClean="0"/>
              <a:t>Bae</a:t>
            </a:r>
          </a:p>
          <a:p>
            <a:r>
              <a:rPr lang="en-US" sz="2000" dirty="0" smtClean="0"/>
              <a:t>Boo</a:t>
            </a:r>
          </a:p>
          <a:p>
            <a:r>
              <a:rPr lang="en-US" sz="2000" dirty="0" smtClean="0"/>
              <a:t>Valentine</a:t>
            </a:r>
          </a:p>
          <a:p>
            <a:r>
              <a:rPr lang="en-US" sz="2000" dirty="0" err="1" smtClean="0"/>
              <a:t>Sweety</a:t>
            </a:r>
            <a:r>
              <a:rPr lang="en-US" sz="2000" dirty="0" smtClean="0"/>
              <a:t>/Soulmate/Better Half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71" y="2704350"/>
            <a:ext cx="25622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4" y="259293"/>
            <a:ext cx="11394516" cy="1026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399" b="1" dirty="0">
                <a:latin typeface="Calibri" panose="020F0502020204030204" pitchFamily="34" charset="0"/>
              </a:rPr>
              <a:t> </a:t>
            </a:r>
            <a:r>
              <a:rPr lang="en-US" sz="4399" b="1" dirty="0" smtClean="0">
                <a:latin typeface="Calibri" panose="020F0502020204030204" pitchFamily="34" charset="0"/>
              </a:rPr>
              <a:t>Use </a:t>
            </a:r>
            <a:r>
              <a:rPr lang="en-US" sz="3999" b="1" dirty="0" smtClean="0">
                <a:latin typeface="Calibri" panose="020F0502020204030204" pitchFamily="34" charset="0"/>
              </a:rPr>
              <a:t>Brief </a:t>
            </a:r>
            <a:r>
              <a:rPr lang="en-US" sz="3999" b="1" dirty="0">
                <a:latin typeface="Calibri" panose="020F0502020204030204" pitchFamily="34" charset="0"/>
              </a:rPr>
              <a:t>Motivational Interviewing as a Strategy for Partner Elicitation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1408922"/>
            <a:ext cx="6106885" cy="5269929"/>
          </a:xfrm>
        </p:spPr>
        <p:txBody>
          <a:bodyPr>
            <a:normAutofit/>
          </a:bodyPr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u="sng" dirty="0"/>
              <a:t>O</a:t>
            </a:r>
            <a:r>
              <a:rPr lang="en-US" altLang="en-US" sz="2000" dirty="0"/>
              <a:t>pen-ended </a:t>
            </a:r>
            <a:r>
              <a:rPr lang="en-US" altLang="en-US" sz="2000" dirty="0" smtClean="0"/>
              <a:t>Questions 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i="1" dirty="0" smtClean="0">
                <a:solidFill>
                  <a:srgbClr val="C00000"/>
                </a:solidFill>
              </a:rPr>
              <a:t>(‘Tell me about’…or ‘what else?’) </a:t>
            </a:r>
            <a:endParaRPr lang="en-US" altLang="en-US" sz="2000" i="1" dirty="0">
              <a:solidFill>
                <a:srgbClr val="C00000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u="sng" dirty="0"/>
              <a:t>A</a:t>
            </a:r>
            <a:r>
              <a:rPr lang="en-US" altLang="en-US" sz="2000" dirty="0"/>
              <a:t>ffirming </a:t>
            </a:r>
            <a:r>
              <a:rPr lang="en-US" altLang="en-US" sz="2000" dirty="0" smtClean="0"/>
              <a:t>Statements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(‘I appreciate that it took a lot of courage for you to discuss your sexual partners with me today’</a:t>
            </a:r>
            <a:r>
              <a:rPr lang="en-US" altLang="en-US" sz="2000" dirty="0" smtClean="0">
                <a:solidFill>
                  <a:srgbClr val="C00000"/>
                </a:solidFill>
              </a:rPr>
              <a:t>) </a:t>
            </a:r>
            <a:endParaRPr lang="en-US" altLang="en-US" sz="2000" dirty="0">
              <a:solidFill>
                <a:srgbClr val="C00000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u="sng" dirty="0"/>
              <a:t>R</a:t>
            </a:r>
            <a:r>
              <a:rPr lang="en-US" altLang="en-US" sz="2000" dirty="0"/>
              <a:t>eflective </a:t>
            </a:r>
            <a:r>
              <a:rPr lang="en-US" altLang="en-US" sz="2000" dirty="0" smtClean="0"/>
              <a:t>Listening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(‘If I hear you correctly you are saying’…..or ‘it sounds like you feel afraid because of…..’)</a:t>
            </a:r>
            <a:endParaRPr lang="en-US" altLang="en-US" sz="2000" i="1" dirty="0">
              <a:solidFill>
                <a:srgbClr val="C00000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u="sng" dirty="0"/>
              <a:t>S</a:t>
            </a:r>
            <a:r>
              <a:rPr lang="en-US" altLang="en-US" sz="2000" dirty="0"/>
              <a:t>ummarize the </a:t>
            </a:r>
            <a:r>
              <a:rPr lang="en-US" altLang="en-US" sz="2000" dirty="0" smtClean="0"/>
              <a:t>Conversation 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en-US" sz="2000" i="1" dirty="0" smtClean="0">
                <a:solidFill>
                  <a:srgbClr val="C00000"/>
                </a:solidFill>
              </a:rPr>
              <a:t>(‘Today we discussed a, b, c, and we are agreed on a, b, c and our next steps are 1, 2, 3’) </a:t>
            </a:r>
            <a:endParaRPr lang="en-US" altLang="en-US" sz="2000" i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48" y="2229896"/>
            <a:ext cx="3691749" cy="2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PICT Case </a:t>
            </a:r>
            <a:r>
              <a:rPr lang="en-US" dirty="0" smtClean="0"/>
              <a:t>Finding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SIYENZA GUIDANCE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Strategies for PICT Case Finding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343" y="1716833"/>
            <a:ext cx="10394269" cy="4194389"/>
          </a:xfrm>
        </p:spPr>
        <p:txBody>
          <a:bodyPr/>
          <a:lstStyle/>
          <a:p>
            <a:r>
              <a:rPr lang="en-US" b="1" dirty="0" smtClean="0"/>
              <a:t>Diagnostic Testing: </a:t>
            </a:r>
            <a:r>
              <a:rPr lang="en-US" dirty="0"/>
              <a:t>testing of patients who present with signs or symptoms suggestive of </a:t>
            </a:r>
            <a:r>
              <a:rPr lang="en-US" dirty="0" smtClean="0"/>
              <a:t>HIV</a:t>
            </a:r>
          </a:p>
          <a:p>
            <a:r>
              <a:rPr lang="en-US" b="1" dirty="0" smtClean="0"/>
              <a:t>Targeted Testing: </a:t>
            </a:r>
            <a:r>
              <a:rPr lang="en-US" dirty="0"/>
              <a:t>testing of subpopulations of increased risk due to behavioral, clinical, or demographic characteristics, or a combination of these such as STI clients, alcohol abuse, or high burdened </a:t>
            </a:r>
            <a:r>
              <a:rPr lang="en-US" dirty="0" smtClean="0"/>
              <a:t>areas</a:t>
            </a:r>
          </a:p>
          <a:p>
            <a:r>
              <a:rPr lang="en-US" b="1" dirty="0" smtClean="0"/>
              <a:t>Universal screening: </a:t>
            </a:r>
            <a:r>
              <a:rPr lang="en-US" dirty="0" smtClean="0"/>
              <a:t>testing all patients presenting for medical attention regardless of presenting complaint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8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PEPFAR COP GUIDANCE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392" y="2108718"/>
            <a:ext cx="10562220" cy="380250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Diagnostic </a:t>
            </a:r>
            <a:r>
              <a:rPr lang="en-US" sz="4400" b="1" dirty="0"/>
              <a:t>testing</a:t>
            </a:r>
            <a:r>
              <a:rPr lang="en-US" sz="4400" dirty="0"/>
              <a:t> or </a:t>
            </a:r>
            <a:r>
              <a:rPr lang="en-US" sz="4400" b="1" dirty="0"/>
              <a:t>targeted, risk-based testing</a:t>
            </a:r>
            <a:r>
              <a:rPr lang="en-US" sz="4400" dirty="0"/>
              <a:t> should only be used once ART coverage is over </a:t>
            </a:r>
            <a:r>
              <a:rPr lang="en-US" sz="4400" dirty="0">
                <a:solidFill>
                  <a:srgbClr val="FF0000"/>
                </a:solidFill>
              </a:rPr>
              <a:t>70%</a:t>
            </a:r>
            <a:r>
              <a:rPr lang="en-US" sz="4400" dirty="0"/>
              <a:t> in a country or SNU, and yield should be at least 10%. (p.344 COP 19 Guidance).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0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ART COVERAGE FOR SIYENZA DISTRICTS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9" y="1746671"/>
            <a:ext cx="9798698" cy="34336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276252" y="1690688"/>
            <a:ext cx="1250302" cy="3489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9579" y="5518668"/>
            <a:ext cx="10562220" cy="663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ART coverage not &gt;70% in any district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SIYENZA PICT Strategy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988" y="1688841"/>
            <a:ext cx="10319624" cy="42223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</a:t>
            </a:r>
            <a:r>
              <a:rPr lang="en-US" dirty="0" smtClean="0"/>
              <a:t>ase finding guidance for </a:t>
            </a:r>
            <a:r>
              <a:rPr lang="en-US" dirty="0" err="1" smtClean="0"/>
              <a:t>Siyenza</a:t>
            </a:r>
            <a:r>
              <a:rPr lang="en-US" dirty="0" smtClean="0"/>
              <a:t> facilities should be based on HIV </a:t>
            </a:r>
            <a:r>
              <a:rPr lang="en-US" b="1" dirty="0" smtClean="0"/>
              <a:t>testing coverage </a:t>
            </a:r>
            <a:r>
              <a:rPr lang="en-US" dirty="0" smtClean="0"/>
              <a:t>(proportion of eligible clients who have been tested for HIV):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TIER 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facilities</a:t>
            </a:r>
            <a:r>
              <a:rPr lang="en-US" dirty="0" smtClean="0"/>
              <a:t> are facilities where HIV testing coverage is &lt;80% for all clients, no matter the yield. These facilities should consider opt-out, universal screening.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TIER 2 facilities</a:t>
            </a:r>
            <a:r>
              <a:rPr lang="en-US" dirty="0" smtClean="0"/>
              <a:t> are facilities where HIV testing coverage is ≥80% with &lt;5% yield  . These facilities should consider targeted testing.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Note: 80% HIV testing coverage was a CDC SA programmatic decision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2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882" y="365125"/>
            <a:ext cx="9804918" cy="1034467"/>
          </a:xfrm>
        </p:spPr>
        <p:txBody>
          <a:bodyPr/>
          <a:lstStyle/>
          <a:p>
            <a:pPr algn="ctr"/>
            <a:r>
              <a:rPr lang="en-US" b="1" dirty="0" smtClean="0"/>
              <a:t>Tier 1 / Tier 2 </a:t>
            </a:r>
            <a:r>
              <a:rPr lang="en-US" b="1" dirty="0" smtClean="0"/>
              <a:t>Determination 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3" y="1399592"/>
            <a:ext cx="11168742" cy="5215811"/>
          </a:xfrm>
        </p:spPr>
        <p:txBody>
          <a:bodyPr/>
          <a:lstStyle/>
          <a:p>
            <a:r>
              <a:rPr lang="en-US" dirty="0" smtClean="0"/>
              <a:t>Review current monthly headcount vs. testing coverage (Proportion of Eligible Clients) for past quarter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 smtClean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 smtClean="0"/>
              <a:t>Use HTS metrics  to calculate 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31" y="1878102"/>
            <a:ext cx="3976105" cy="497989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01208" y="4077477"/>
            <a:ext cx="1268964" cy="18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38" y="149290"/>
            <a:ext cx="11000792" cy="155465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Tier 1: </a:t>
            </a:r>
            <a:r>
              <a:rPr lang="en-US" sz="3200" dirty="0" smtClean="0"/>
              <a:t>Facilities with a less than 80% HIV testing of proportion of the eligible headcount HIV no matter the yield: </a:t>
            </a:r>
            <a:r>
              <a:rPr lang="en-US" sz="3200" b="1" dirty="0" smtClean="0">
                <a:solidFill>
                  <a:srgbClr val="FF0000"/>
                </a:solidFill>
              </a:rPr>
              <a:t>Universal Screening Approach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632858"/>
            <a:ext cx="11092543" cy="5047860"/>
          </a:xfrm>
        </p:spPr>
        <p:txBody>
          <a:bodyPr/>
          <a:lstStyle/>
          <a:p>
            <a:r>
              <a:rPr lang="en-US" b="1" dirty="0" smtClean="0"/>
              <a:t>Screening Questions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7" y="2245118"/>
            <a:ext cx="8658808" cy="4090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75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55" y="365125"/>
            <a:ext cx="10971245" cy="100647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Tier 2 Facilities</a:t>
            </a:r>
            <a:r>
              <a:rPr lang="en-US" sz="3200" dirty="0" smtClean="0"/>
              <a:t>: </a:t>
            </a:r>
            <a:r>
              <a:rPr lang="en-US" sz="3200" dirty="0"/>
              <a:t>(≥80% of eligible clients have been tested for HIV) but the yield is less than 5</a:t>
            </a:r>
            <a:r>
              <a:rPr lang="en-US" sz="3200" dirty="0" smtClean="0"/>
              <a:t>%: </a:t>
            </a:r>
            <a:r>
              <a:rPr lang="en-US" sz="3200" b="1" dirty="0" smtClean="0">
                <a:solidFill>
                  <a:srgbClr val="FF0000"/>
                </a:solidFill>
              </a:rPr>
              <a:t>Targeted Testing Approach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5" y="1371600"/>
            <a:ext cx="10095722" cy="5486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Screening Questions: 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6873"/>
              </p:ext>
            </p:extLst>
          </p:nvPr>
        </p:nvGraphicFramePr>
        <p:xfrm>
          <a:off x="642249" y="1793875"/>
          <a:ext cx="7913922" cy="377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974">
                  <a:extLst>
                    <a:ext uri="{9D8B030D-6E8A-4147-A177-3AD203B41FA5}">
                      <a16:colId xmlns:a16="http://schemas.microsoft.com/office/drawing/2014/main" val="3862699012"/>
                    </a:ext>
                  </a:extLst>
                </a:gridCol>
                <a:gridCol w="2637974">
                  <a:extLst>
                    <a:ext uri="{9D8B030D-6E8A-4147-A177-3AD203B41FA5}">
                      <a16:colId xmlns:a16="http://schemas.microsoft.com/office/drawing/2014/main" val="636711528"/>
                    </a:ext>
                  </a:extLst>
                </a:gridCol>
                <a:gridCol w="2637974">
                  <a:extLst>
                    <a:ext uri="{9D8B030D-6E8A-4147-A177-3AD203B41FA5}">
                      <a16:colId xmlns:a16="http://schemas.microsoft.com/office/drawing/2014/main" val="3255164374"/>
                    </a:ext>
                  </a:extLst>
                </a:gridCol>
              </a:tblGrid>
              <a:tr h="3355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Question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Y/N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Recommendation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94847"/>
                  </a:ext>
                </a:extLst>
              </a:tr>
              <a:tr h="1241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any time in your life has a health care worker ever told you were HIV positive?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Yes : Confirm if on ART, and re-engage if needed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No: Go to next question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06485"/>
                  </a:ext>
                </a:extLst>
              </a:tr>
              <a:tr h="776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 the last year*, has a healthcare provider tested you for HIV?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No: test for HIV</a:t>
                      </a:r>
                    </a:p>
                    <a:p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Yes: Go to next question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205917"/>
                  </a:ext>
                </a:extLst>
              </a:tr>
              <a:tr h="1008822"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the client have documentation of negative prior HIV test?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If No: test for HIV </a:t>
                      </a:r>
                    </a:p>
                    <a:p>
                      <a:r>
                        <a:rPr lang="en-US" sz="1600" dirty="0" smtClean="0"/>
                        <a:t>If Yes: Screen Further for</a:t>
                      </a:r>
                      <a:r>
                        <a:rPr lang="en-US" sz="1600" baseline="0" dirty="0" smtClean="0"/>
                        <a:t> STI, TB and recent exposure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270254"/>
                  </a:ext>
                </a:extLst>
              </a:tr>
              <a:tr h="335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5223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9" y="5254624"/>
            <a:ext cx="2672451" cy="15497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61786" y="5744971"/>
            <a:ext cx="1831911" cy="5690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5667693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YES to any 1 of these, test for HIV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71249" y="3516682"/>
            <a:ext cx="2797629" cy="486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</a:t>
            </a:r>
            <a:r>
              <a:rPr lang="en-US" sz="9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sz="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mphasize the change from 3 months to 12 months as this aligns with the National HTS Testing Retesting Guidelines of annual testing in absence of recent risk 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96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3.xml><?xml version="1.0" encoding="utf-8"?>
<a:theme xmlns:a="http://schemas.openxmlformats.org/drawingml/2006/main" name="1_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1622</Words>
  <Application>Microsoft Office PowerPoint</Application>
  <PresentationFormat>Widescreen</PresentationFormat>
  <Paragraphs>192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Corbel</vt:lpstr>
      <vt:lpstr>Times New Roman</vt:lpstr>
      <vt:lpstr>Wingdings</vt:lpstr>
      <vt:lpstr>Office Theme</vt:lpstr>
      <vt:lpstr>Feathered</vt:lpstr>
      <vt:lpstr>1_Feathered</vt:lpstr>
      <vt:lpstr>Case Finding  </vt:lpstr>
      <vt:lpstr>PICT Case Finding  </vt:lpstr>
      <vt:lpstr>Strategies for PICT Case Finding </vt:lpstr>
      <vt:lpstr>PEPFAR COP GUIDANCE </vt:lpstr>
      <vt:lpstr>ART COVERAGE FOR SIYENZA DISTRICTS </vt:lpstr>
      <vt:lpstr>SIYENZA PICT Strategy </vt:lpstr>
      <vt:lpstr>Tier 1 / Tier 2 Determination  </vt:lpstr>
      <vt:lpstr>Tier 1: Facilities with a less than 80% HIV testing of proportion of the eligible headcount HIV no matter the yield: Universal Screening Approach  </vt:lpstr>
      <vt:lpstr>Tier 2 Facilities: (≥80% of eligible clients have been tested for HIV) but the yield is less than 5%: Targeted Testing Approach  </vt:lpstr>
      <vt:lpstr>Index Testing</vt:lpstr>
      <vt:lpstr>HIV Index Testing (for all positives identified through PICT): Facility Checklist</vt:lpstr>
      <vt:lpstr>PowerPoint Presentation</vt:lpstr>
      <vt:lpstr>Q CARD- What are the 7 steps of index testing?</vt:lpstr>
      <vt:lpstr>PowerPoint Presentation</vt:lpstr>
      <vt:lpstr>Five Tips for Partner Elicitation</vt:lpstr>
      <vt:lpstr>Use Humor and Appropriate Slang to Probe and Make the Client Feel Comfortable</vt:lpstr>
      <vt:lpstr>Popular Slang Terms used by men</vt:lpstr>
      <vt:lpstr>Possible Slang Terms used by women</vt:lpstr>
      <vt:lpstr> Use Brief Motivational Interviewing as a Strategy for Partner Elicitation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Finding</dc:title>
  <dc:creator>Khanyile, Nompumelelo (CDC/DDPHSIS/CGH/DGHT)</dc:creator>
  <cp:lastModifiedBy>Patton, Monica E. (CDC/DDPHSIS/CGH/DGHT)</cp:lastModifiedBy>
  <cp:revision>22</cp:revision>
  <dcterms:created xsi:type="dcterms:W3CDTF">2019-07-09T08:07:35Z</dcterms:created>
  <dcterms:modified xsi:type="dcterms:W3CDTF">2019-07-15T15:42:53Z</dcterms:modified>
</cp:coreProperties>
</file>